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sldIdLst>
    <p:sldId id="1059" r:id="rId5"/>
    <p:sldId id="980" r:id="rId6"/>
    <p:sldId id="1069" r:id="rId7"/>
    <p:sldId id="700" r:id="rId8"/>
    <p:sldId id="701" r:id="rId9"/>
    <p:sldId id="1005" r:id="rId10"/>
    <p:sldId id="1089" r:id="rId11"/>
    <p:sldId id="1037" r:id="rId12"/>
    <p:sldId id="1077" r:id="rId13"/>
    <p:sldId id="1078" r:id="rId14"/>
    <p:sldId id="1053" r:id="rId15"/>
    <p:sldId id="1080" r:id="rId16"/>
    <p:sldId id="1061" r:id="rId17"/>
    <p:sldId id="1073" r:id="rId18"/>
    <p:sldId id="1072" r:id="rId19"/>
    <p:sldId id="258" r:id="rId20"/>
    <p:sldId id="1079" r:id="rId21"/>
    <p:sldId id="952" r:id="rId22"/>
    <p:sldId id="1082" r:id="rId23"/>
    <p:sldId id="1084" r:id="rId24"/>
    <p:sldId id="953" r:id="rId25"/>
    <p:sldId id="880" r:id="rId26"/>
    <p:sldId id="1085" r:id="rId27"/>
    <p:sldId id="1081" r:id="rId28"/>
    <p:sldId id="1087" r:id="rId29"/>
    <p:sldId id="1088" r:id="rId30"/>
    <p:sldId id="783" r:id="rId31"/>
    <p:sldId id="1066" r:id="rId32"/>
    <p:sldId id="1046" r:id="rId33"/>
    <p:sldId id="1047" r:id="rId34"/>
    <p:sldId id="883" r:id="rId35"/>
    <p:sldId id="104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24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74"/>
    <p:restoredTop sz="97700"/>
  </p:normalViewPr>
  <p:slideViewPr>
    <p:cSldViewPr snapToGrid="0">
      <p:cViewPr>
        <p:scale>
          <a:sx n="146" d="100"/>
          <a:sy n="146" d="100"/>
        </p:scale>
        <p:origin x="3408" y="1752"/>
      </p:cViewPr>
      <p:guideLst>
        <p:guide orient="horz" pos="1968"/>
        <p:guide pos="24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investment = stronger downregulation in Vcmax than Jmax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9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investment = stronger downregulation in Vcmax than Jmax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I observe strong stimulations in whole plant growth under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I observe strong stimulations in whole plant growth under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another example to illustrate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another example to illustrate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48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4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391823"/>
            <a:ext cx="5376421" cy="2242575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difference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2" y="5620359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D8499-3D4D-3276-CBBA-E97FC3888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5" b="16910"/>
          <a:stretch/>
        </p:blipFill>
        <p:spPr>
          <a:xfrm>
            <a:off x="1064956" y="3200153"/>
            <a:ext cx="1327725" cy="1733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F448-A854-5594-99A3-20066456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9" r="12421"/>
          <a:stretch/>
        </p:blipFill>
        <p:spPr>
          <a:xfrm>
            <a:off x="4450079" y="3211738"/>
            <a:ext cx="1327724" cy="1721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1878E-94BB-8535-DC1B-19BC2D0F1FF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b="2781"/>
          <a:stretch/>
        </p:blipFill>
        <p:spPr>
          <a:xfrm>
            <a:off x="2758440" y="3208493"/>
            <a:ext cx="1325880" cy="1737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F1F27-1F22-2F2A-926D-07A21D21C8B7}"/>
              </a:ext>
            </a:extLst>
          </p:cNvPr>
          <p:cNvSpPr txBox="1"/>
          <p:nvPr/>
        </p:nvSpPr>
        <p:spPr>
          <a:xfrm>
            <a:off x="921577" y="5016841"/>
            <a:ext cx="16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Evan Perkowski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6D11-E8F9-B0C4-F26F-9F763D5AB4B0}"/>
              </a:ext>
            </a:extLst>
          </p:cNvPr>
          <p:cNvSpPr txBox="1"/>
          <p:nvPr/>
        </p:nvSpPr>
        <p:spPr>
          <a:xfrm>
            <a:off x="2718880" y="4878342"/>
            <a:ext cx="1405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Ezinwanne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Ezekannagha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5292F-9D0D-9932-9EB8-1F69676BE42B}"/>
              </a:ext>
            </a:extLst>
          </p:cNvPr>
          <p:cNvSpPr txBox="1"/>
          <p:nvPr/>
        </p:nvSpPr>
        <p:spPr>
          <a:xfrm>
            <a:off x="4522272" y="501684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Nick Smith</a:t>
            </a:r>
          </a:p>
        </p:txBody>
      </p:sp>
      <p:pic>
        <p:nvPicPr>
          <p:cNvPr id="16" name="Picture 15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04211E-3788-3321-A3F4-D317928A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996" y="5742020"/>
            <a:ext cx="2350123" cy="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resource investment to photosynthetic enzymes increases leaf photosynthesis at lower nutrient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>
            <a:off x="7829230" y="2778340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photosynthetic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E751-DD70-0C03-B6B1-2F75725A1167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resource investment to photosynthetic enzymes increases leaf photosynthesis at lower nutrient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269D7A-EB42-6D88-E334-1DD0102F8098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23AC11-0FD0-2371-6E06-6401E88EBB07}"/>
              </a:ext>
            </a:extLst>
          </p:cNvPr>
          <p:cNvSpPr/>
          <p:nvPr/>
        </p:nvSpPr>
        <p:spPr>
          <a:xfrm>
            <a:off x="5898911" y="2255062"/>
            <a:ext cx="298799" cy="2851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6C6C2-9001-CDCE-6813-4E2AD79FB136}"/>
              </a:ext>
            </a:extLst>
          </p:cNvPr>
          <p:cNvSpPr txBox="1"/>
          <p:nvPr/>
        </p:nvSpPr>
        <p:spPr>
          <a:xfrm rot="16200000">
            <a:off x="4760607" y="3547633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Leaf nitrogen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75CD0-B1C3-95F4-582F-D7BCA291997B}"/>
              </a:ext>
            </a:extLst>
          </p:cNvPr>
          <p:cNvSpPr txBox="1"/>
          <p:nvPr/>
        </p:nvSpPr>
        <p:spPr>
          <a:xfrm>
            <a:off x="7829230" y="2778340"/>
            <a:ext cx="2538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leaf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nitrogen content</a:t>
            </a:r>
          </a:p>
        </p:txBody>
      </p:sp>
    </p:spTree>
    <p:extLst>
      <p:ext uri="{BB962C8B-B14F-4D97-AF65-F5344CB8AC3E}">
        <p14:creationId xmlns:p14="http://schemas.microsoft.com/office/powerpoint/2010/main" val="390837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0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1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F21416-3CC6-9793-D7EA-E3C81032BC26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417136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0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1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biochemistry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2AC415-DE19-8CD8-C517-CEAFDF881951}"/>
              </a:ext>
            </a:extLst>
          </p:cNvPr>
          <p:cNvSpPr txBox="1"/>
          <p:nvPr/>
        </p:nvSpPr>
        <p:spPr>
          <a:xfrm>
            <a:off x="10363231" y="-24553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Leaf trait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5038D-79FF-C16A-31D8-AB215BA0D1C4}"/>
              </a:ext>
            </a:extLst>
          </p:cNvPr>
          <p:cNvSpPr txBox="1"/>
          <p:nvPr/>
        </p:nvSpPr>
        <p:spPr>
          <a:xfrm>
            <a:off x="9011642" y="379485"/>
            <a:ext cx="3027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Whole plant trait</a:t>
            </a:r>
          </a:p>
        </p:txBody>
      </p:sp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5598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40177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 </a:t>
            </a:r>
            <a:r>
              <a:rPr lang="en-US" b="1" u="sng" dirty="0"/>
              <a:t>independent</a:t>
            </a:r>
            <a:r>
              <a:rPr lang="en-US" dirty="0"/>
              <a:t> of fertilization </a:t>
            </a:r>
            <a:r>
              <a:rPr lang="en-US" dirty="0">
                <a:solidFill>
                  <a:schemeClr val="bg1"/>
                </a:solidFill>
              </a:rPr>
              <a:t>and inoculation treatment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02860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3EC0FB9B-4E3D-0214-0106-7FCD0FFA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2418" r="51088" b="2856"/>
          <a:stretch/>
        </p:blipFill>
        <p:spPr>
          <a:xfrm>
            <a:off x="3313134" y="1867776"/>
            <a:ext cx="5441802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43887-8B23-5D9D-324B-74049E4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D406A5-A741-71E7-F03E-9E4F91D6564D}"/>
              </a:ext>
            </a:extLst>
          </p:cNvPr>
          <p:cNvSpPr/>
          <p:nvPr/>
        </p:nvSpPr>
        <p:spPr>
          <a:xfrm>
            <a:off x="3313134" y="186039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8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 </a:t>
            </a:r>
            <a:r>
              <a:rPr lang="en-US" b="1" u="sng" dirty="0"/>
              <a:t>independent</a:t>
            </a:r>
            <a:r>
              <a:rPr lang="en-US" dirty="0"/>
              <a:t> of fertilization and inoculation treatment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16576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BD2BBB9-2DE3-5682-05C5-86654408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" t="2691" r="51088" b="3656"/>
          <a:stretch/>
        </p:blipFill>
        <p:spPr>
          <a:xfrm>
            <a:off x="3311023" y="1879948"/>
            <a:ext cx="5494967" cy="4846320"/>
          </a:xfrm>
          <a:prstGeom prst="rect">
            <a:avLst/>
          </a:prstGeom>
        </p:spPr>
      </p:pic>
      <p:pic>
        <p:nvPicPr>
          <p:cNvPr id="10" name="Picture 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F7462DED-F9EC-F440-088C-27D6EF153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B59365-03CA-A0C5-EE0A-ACD2475976B7}"/>
              </a:ext>
            </a:extLst>
          </p:cNvPr>
          <p:cNvSpPr/>
          <p:nvPr/>
        </p:nvSpPr>
        <p:spPr>
          <a:xfrm>
            <a:off x="3282100" y="187994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4FB2-3902-8C8F-29EE-16A9227F3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38945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0803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8" name="Picture 7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578BCC1-4B47-03F6-3336-A01879E64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/>
          <a:stretch/>
        </p:blipFill>
        <p:spPr>
          <a:xfrm>
            <a:off x="3138377" y="1774844"/>
            <a:ext cx="7541541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305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0D9185-BCC1-BAC2-2F24-FB0D45E98605}"/>
              </a:ext>
            </a:extLst>
          </p:cNvPr>
          <p:cNvCxnSpPr/>
          <p:nvPr/>
        </p:nvCxnSpPr>
        <p:spPr>
          <a:xfrm flipV="1">
            <a:off x="8935016" y="3957185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A0598B-3948-D739-4822-5B865A8F2EFE}"/>
              </a:ext>
            </a:extLst>
          </p:cNvPr>
          <p:cNvCxnSpPr/>
          <p:nvPr/>
        </p:nvCxnSpPr>
        <p:spPr>
          <a:xfrm flipV="1">
            <a:off x="9259873" y="4526736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BB2F3B1-F390-B54C-762F-6B938209112D}"/>
              </a:ext>
            </a:extLst>
          </p:cNvPr>
          <p:cNvSpPr/>
          <p:nvPr/>
        </p:nvSpPr>
        <p:spPr>
          <a:xfrm>
            <a:off x="8325237" y="557847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6287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115" y="1716307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679" y="3766815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1362" y="5280929"/>
            <a:ext cx="1316250" cy="143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3464" y="-218056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7817" y="5142550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02706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135103" y="2247426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264001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8A5C1-12D2-5197-50AC-F88854CD11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264001" y="2807994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24630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A60D4-6EBB-E545-D2F3-31405EC6870F}"/>
              </a:ext>
            </a:extLst>
          </p:cNvPr>
          <p:cNvSpPr txBox="1"/>
          <p:nvPr/>
        </p:nvSpPr>
        <p:spPr>
          <a:xfrm>
            <a:off x="2312990" y="424244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b="5778"/>
          <a:stretch/>
        </p:blipFill>
        <p:spPr>
          <a:xfrm>
            <a:off x="4325297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35101" y="4266556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32884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864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159179" y="424715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Kelly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CCEA94-EFD1-D951-6EBD-59EA1BC7B67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" b="4887"/>
          <a:stretch/>
        </p:blipFill>
        <p:spPr>
          <a:xfrm>
            <a:off x="136371" y="482456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195047" y="626800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264001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1977474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26302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8" t="6329" r="4308" b="15342"/>
          <a:stretch/>
        </p:blipFill>
        <p:spPr>
          <a:xfrm>
            <a:off x="4325297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09791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UG student</a:t>
            </a:r>
          </a:p>
        </p:txBody>
      </p:sp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89CF7-0630-781D-1EEA-220BB51B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5AB7A-90DF-97D6-2E68-90B14F917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36E46-63D7-36B6-383A-B7C28413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C5C032-9F0D-1EF5-404B-121DABF8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fertilization only influences leaf biochemical process rates in </a:t>
            </a:r>
            <a:r>
              <a:rPr lang="en-US" u="sng" dirty="0"/>
              <a:t>uninoculated pots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56CA9-93F6-E1ED-EE78-ADA9B4E7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D8A53-288C-A6D6-E8A2-1049B4425990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53FC31E-650E-E9E5-B2F0-594472E89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59" b="33783"/>
          <a:stretch/>
        </p:blipFill>
        <p:spPr>
          <a:xfrm>
            <a:off x="1005016" y="2126750"/>
            <a:ext cx="10534135" cy="35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0534-AB8A-E013-F86E-72C7A0AD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Inoculation </a:t>
            </a:r>
            <a:r>
              <a:rPr lang="en-US" b="1" dirty="0">
                <a:solidFill>
                  <a:srgbClr val="C00000"/>
                </a:solidFill>
              </a:rPr>
              <a:t>reduced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negative</a:t>
            </a:r>
            <a:r>
              <a:rPr lang="en-US" dirty="0"/>
              <a:t> effect of increasing fertilization on costs to acquire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9970-314B-E240-D712-E82AD480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1D9C163-2E06-AB4F-E443-1F85FB420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45" t="67013" r="20011"/>
          <a:stretch/>
        </p:blipFill>
        <p:spPr>
          <a:xfrm>
            <a:off x="2622945" y="1809345"/>
            <a:ext cx="5918210" cy="491213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287B468-539A-BBCB-1A31-5B85698AE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63" t="50798" r="1951" b="40506"/>
          <a:stretch/>
        </p:blipFill>
        <p:spPr>
          <a:xfrm>
            <a:off x="8423167" y="3429000"/>
            <a:ext cx="1763460" cy="965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7C611-117E-E82B-C7B1-1A5D96109319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9A51ED-7C85-748D-64AA-06AB68044485}"/>
              </a:ext>
            </a:extLst>
          </p:cNvPr>
          <p:cNvSpPr/>
          <p:nvPr/>
        </p:nvSpPr>
        <p:spPr>
          <a:xfrm>
            <a:off x="2553500" y="1839997"/>
            <a:ext cx="415047" cy="479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49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8147-FA6F-64A5-5EEA-695E0BA2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</a:t>
            </a:r>
            <a:r>
              <a:rPr lang="en-US" b="1" dirty="0">
                <a:solidFill>
                  <a:srgbClr val="C00000"/>
                </a:solidFill>
              </a:rPr>
              <a:t>reduce</a:t>
            </a:r>
            <a:r>
              <a:rPr lang="en-US" dirty="0"/>
              <a:t> investment in nitrogen fixation with increasing fertilization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C229F-3707-77A3-330F-E98505E0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96342-6DD0-6B7A-A4F6-A875A5FABB4E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7" name="Picture 6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AABC3CC5-0ABA-346A-7182-B7C84475B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95" t="49373" r="21706" b="1255"/>
          <a:stretch/>
        </p:blipFill>
        <p:spPr>
          <a:xfrm>
            <a:off x="2863190" y="1901905"/>
            <a:ext cx="4975993" cy="4243228"/>
          </a:xfrm>
          <a:prstGeom prst="rect">
            <a:avLst/>
          </a:prstGeom>
        </p:spPr>
      </p:pic>
      <p:pic>
        <p:nvPicPr>
          <p:cNvPr id="8" name="Picture 7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937537E0-BE9E-4906-AEAE-93A4F37FE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84" t="40483" r="490" b="40284"/>
          <a:stretch/>
        </p:blipFill>
        <p:spPr>
          <a:xfrm>
            <a:off x="8023260" y="3020602"/>
            <a:ext cx="2461537" cy="14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8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nutrient availability controls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7433566" y="6582975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724219"/>
            <a:ext cx="7772400" cy="437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BD2E83-C5D4-4196-1B62-7ABB9157EDF8}"/>
              </a:ext>
            </a:extLst>
          </p:cNvPr>
          <p:cNvSpPr txBox="1"/>
          <p:nvPr/>
        </p:nvSpPr>
        <p:spPr>
          <a:xfrm>
            <a:off x="9953675" y="2986877"/>
            <a:ext cx="1490194" cy="1477328"/>
          </a:xfrm>
          <a:prstGeom prst="rect">
            <a:avLst/>
          </a:prstGeom>
          <a:noFill/>
          <a:ln w="38100">
            <a:solidFill>
              <a:srgbClr val="0044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addition increased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NPP across biomes by 29%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244D78B-72E1-C71F-FDDC-2D87B3771BDA}"/>
              </a:ext>
            </a:extLst>
          </p:cNvPr>
          <p:cNvCxnSpPr>
            <a:stCxn id="11" idx="0"/>
          </p:cNvCxnSpPr>
          <p:nvPr/>
        </p:nvCxnSpPr>
        <p:spPr>
          <a:xfrm rot="16200000" flipV="1">
            <a:off x="8287989" y="576094"/>
            <a:ext cx="887489" cy="393407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6DFC-D943-CC03-5A65-3F405B30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nutrient availability controls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0A039-9E66-F954-0725-2CE3B2E3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Progressive Nitrogen Limitation of Ecosystem Responses to Rising  Atmospheric Carbon Dioxide">
            <a:extLst>
              <a:ext uri="{FF2B5EF4-FFF2-40B4-BE49-F238E27FC236}">
                <a16:creationId xmlns:a16="http://schemas.microsoft.com/office/drawing/2014/main" id="{0059F485-CFAB-8709-0DA5-3592BBBE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730" y="1690688"/>
            <a:ext cx="6862604" cy="498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734F0-C901-BFC7-31B9-82ECFCDD2964}"/>
              </a:ext>
            </a:extLst>
          </p:cNvPr>
          <p:cNvSpPr txBox="1"/>
          <p:nvPr/>
        </p:nvSpPr>
        <p:spPr>
          <a:xfrm>
            <a:off x="10303534" y="6582975"/>
            <a:ext cx="188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Luo et al. (2004) </a:t>
            </a:r>
            <a:r>
              <a:rPr lang="en-US" sz="1200" i="1" dirty="0" err="1"/>
              <a:t>BioScience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0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4E5716-B306-4EC9-9EB4-5E6D03C58D04}">
  <ds:schemaRefs>
    <ds:schemaRef ds:uri="http://www.w3.org/XML/1998/namespace"/>
    <ds:schemaRef ds:uri="http://purl.org/dc/terms/"/>
    <ds:schemaRef ds:uri="e18ce8ce-d11b-4b22-8ffd-9d831c5116bb"/>
    <ds:schemaRef ds:uri="http://purl.org/dc/elements/1.1/"/>
    <ds:schemaRef ds:uri="http://schemas.microsoft.com/office/infopath/2007/PartnerControls"/>
    <ds:schemaRef ds:uri="d231a8b3-8ab6-4ace-a91d-0f8b757bf3a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5629</TotalTime>
  <Words>1278</Words>
  <Application>Microsoft Macintosh PowerPoint</Application>
  <PresentationFormat>Widescreen</PresentationFormat>
  <Paragraphs>311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Nitrogen supply and demand control plant responses to elevated CO2 at difference scales </vt:lpstr>
      <vt:lpstr>PowerPoint Presentation</vt:lpstr>
      <vt:lpstr>PowerPoint Presentation</vt:lpstr>
      <vt:lpstr>Plants grown under elevated CO2 exhibit reduced photosynthetic capacity</vt:lpstr>
      <vt:lpstr>Reduced photosynthetic capacity under elevated CO2 often corresponds with increased whole-plant growth</vt:lpstr>
      <vt:lpstr>Some have hypothesized that nutrient availability controls plant responses to elevated CO2</vt:lpstr>
      <vt:lpstr>Some have hypothesized that nutrient availability controls plant responses to elevated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nutrient use</vt:lpstr>
      <vt:lpstr>Optimal resource investment to photosynthetic enzymes increases leaf photosynthesis at lower nutrient use</vt:lpstr>
      <vt:lpstr>Study Question</vt:lpstr>
      <vt:lpstr>PowerPoint Presentation</vt:lpstr>
      <vt:lpstr>PowerPoint Presentation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Elevated CO2 decreased Vcmax25 more strongly than Jmax25 independent of fertilization and inoculation treatment</vt:lpstr>
      <vt:lpstr>Elevated CO2 decreased Vcmax25 more strongly than Jmax25 independent of fertilization and inoculation treatment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Conclusions</vt:lpstr>
      <vt:lpstr>Conclusions</vt:lpstr>
      <vt:lpstr>Acknowledgements</vt:lpstr>
      <vt:lpstr>Thank you!</vt:lpstr>
      <vt:lpstr>Extra slides</vt:lpstr>
      <vt:lpstr>Soil N fertilization only influences leaf biochemical process rates in uninoculated pots</vt:lpstr>
      <vt:lpstr>Inoculation reduced the negative effect of increasing fertilization on costs to acquire nitrogen</vt:lpstr>
      <vt:lpstr>Plants reduce investment in nitrogen fixation with increasing fertilization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42</cp:revision>
  <dcterms:created xsi:type="dcterms:W3CDTF">2023-02-09T18:45:15Z</dcterms:created>
  <dcterms:modified xsi:type="dcterms:W3CDTF">2023-08-03T18:54:03Z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